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6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004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19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67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59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96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93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41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527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50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1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552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E4AC6-CE18-4813-9EDD-81C048A10E58}" type="datetimeFigureOut">
              <a:rPr lang="ko-KR" altLang="en-US" smtClean="0"/>
              <a:t>2024-03-18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78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133850" y="1076325"/>
            <a:ext cx="3073285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803651" y="4848225"/>
            <a:ext cx="2305050" cy="1139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133850" y="1832769"/>
            <a:ext cx="2431542" cy="658629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>
                <a:solidFill>
                  <a:srgbClr val="FFFF00"/>
                </a:solidFill>
              </a:rPr>
              <a:t>이수구분별</a:t>
            </a:r>
            <a:r>
              <a:rPr lang="ko-KR" altLang="en-US" sz="1400" b="1" dirty="0">
                <a:solidFill>
                  <a:srgbClr val="FFFF00"/>
                </a:solidFill>
              </a:rPr>
              <a:t> </a:t>
            </a:r>
            <a:r>
              <a:rPr lang="ko-KR" altLang="en-US" sz="1400" b="1" dirty="0" err="1">
                <a:solidFill>
                  <a:srgbClr val="FFFF00"/>
                </a:solidFill>
              </a:rPr>
              <a:t>취득학점</a:t>
            </a:r>
            <a:r>
              <a:rPr lang="ko-KR" altLang="en-US" sz="1400" b="1" dirty="0">
                <a:solidFill>
                  <a:srgbClr val="FFFF00"/>
                </a:solidFill>
              </a:rPr>
              <a:t> 표기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 err="1"/>
              <a:t>이번학기</a:t>
            </a:r>
            <a:r>
              <a:rPr lang="ko-KR" altLang="en-US" sz="1100" b="1" dirty="0"/>
              <a:t> 수강신청내역 미포함</a:t>
            </a:r>
            <a:endParaRPr lang="en-US" altLang="ko-KR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7207136" y="1076325"/>
            <a:ext cx="1189442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207135" y="1832768"/>
            <a:ext cx="4860641" cy="102970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>
                <a:solidFill>
                  <a:srgbClr val="FFFF00"/>
                </a:solidFill>
              </a:rPr>
              <a:t>- </a:t>
            </a:r>
            <a:r>
              <a:rPr lang="ko-KR" altLang="en-US" sz="1400" b="1" dirty="0" err="1">
                <a:solidFill>
                  <a:srgbClr val="FFFF00"/>
                </a:solidFill>
              </a:rPr>
              <a:t>학점계</a:t>
            </a:r>
            <a:r>
              <a:rPr lang="en-US" altLang="ko-KR" sz="1400" b="1" dirty="0">
                <a:solidFill>
                  <a:srgbClr val="FFFF00"/>
                </a:solidFill>
              </a:rPr>
              <a:t>: </a:t>
            </a:r>
            <a:r>
              <a:rPr lang="ko-KR" altLang="en-US" sz="1400" b="1" dirty="0">
                <a:solidFill>
                  <a:srgbClr val="FFFF00"/>
                </a:solidFill>
              </a:rPr>
              <a:t>총 </a:t>
            </a:r>
            <a:r>
              <a:rPr lang="ko-KR" altLang="en-US" sz="1400" b="1" dirty="0" err="1">
                <a:solidFill>
                  <a:srgbClr val="FFFF00"/>
                </a:solidFill>
              </a:rPr>
              <a:t>취득학점</a:t>
            </a:r>
            <a:r>
              <a:rPr lang="ko-KR" altLang="en-US" sz="1400" b="1" dirty="0">
                <a:solidFill>
                  <a:srgbClr val="FFFF00"/>
                </a:solidFill>
              </a:rPr>
              <a:t> 표기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400" b="1" dirty="0">
                <a:solidFill>
                  <a:srgbClr val="FFFF00"/>
                </a:solidFill>
              </a:rPr>
              <a:t>- </a:t>
            </a:r>
            <a:r>
              <a:rPr lang="ko-KR" altLang="en-US" sz="1400" b="1" dirty="0">
                <a:solidFill>
                  <a:srgbClr val="FFFF00"/>
                </a:solidFill>
              </a:rPr>
              <a:t>비고</a:t>
            </a:r>
            <a:r>
              <a:rPr lang="en-US" altLang="ko-KR" sz="1400" b="1" dirty="0">
                <a:solidFill>
                  <a:srgbClr val="FFFF00"/>
                </a:solidFill>
              </a:rPr>
              <a:t>: </a:t>
            </a:r>
            <a:r>
              <a:rPr lang="ko-KR" altLang="en-US" sz="1400" b="1" dirty="0">
                <a:solidFill>
                  <a:srgbClr val="FFFF00"/>
                </a:solidFill>
              </a:rPr>
              <a:t>총 </a:t>
            </a:r>
            <a:r>
              <a:rPr lang="ko-KR" altLang="en-US" sz="1400" b="1" dirty="0" err="1">
                <a:solidFill>
                  <a:srgbClr val="FFFF00"/>
                </a:solidFill>
              </a:rPr>
              <a:t>취득학점</a:t>
            </a:r>
            <a:r>
              <a:rPr lang="en-US" altLang="ko-KR" sz="1400" b="1" dirty="0">
                <a:solidFill>
                  <a:srgbClr val="FFFF00"/>
                </a:solidFill>
              </a:rPr>
              <a:t>+</a:t>
            </a:r>
            <a:r>
              <a:rPr lang="ko-KR" altLang="en-US" sz="1400" b="1" dirty="0">
                <a:solidFill>
                  <a:srgbClr val="FFFF00"/>
                </a:solidFill>
              </a:rPr>
              <a:t>수강신청 학점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비고의 </a:t>
            </a:r>
            <a:r>
              <a:rPr lang="en-US" altLang="ko-KR" sz="1100" b="1" u="sng" dirty="0"/>
              <a:t>(3)</a:t>
            </a:r>
            <a:r>
              <a:rPr lang="en-US" altLang="ko-KR" sz="1100" b="1" dirty="0"/>
              <a:t> -&gt; </a:t>
            </a:r>
            <a:r>
              <a:rPr lang="ko-KR" altLang="en-US" sz="1100" b="1" dirty="0"/>
              <a:t>휴학 중 이수한 계절학기 학점으로</a:t>
            </a:r>
            <a:r>
              <a:rPr lang="en-US" altLang="ko-KR" sz="1100" b="1" dirty="0"/>
              <a:t>, </a:t>
            </a:r>
            <a:r>
              <a:rPr lang="ko-KR" altLang="en-US" sz="1100" b="1" dirty="0"/>
              <a:t>수업일수 </a:t>
            </a:r>
            <a:r>
              <a:rPr lang="en-US" altLang="ko-KR" sz="1100" b="1" dirty="0"/>
              <a:t>1/3 </a:t>
            </a:r>
            <a:r>
              <a:rPr lang="ko-KR" altLang="en-US" sz="1100" b="1" dirty="0"/>
              <a:t>이후 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취득학점으로 인정됨</a:t>
            </a:r>
            <a:endParaRPr lang="en-US" altLang="ko-KR" sz="1100" b="1" dirty="0"/>
          </a:p>
        </p:txBody>
      </p:sp>
      <p:sp>
        <p:nvSpPr>
          <p:cNvPr id="3" name="직사각형 2"/>
          <p:cNvSpPr/>
          <p:nvPr/>
        </p:nvSpPr>
        <p:spPr>
          <a:xfrm>
            <a:off x="7253288" y="1109663"/>
            <a:ext cx="671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7253288" y="1518645"/>
            <a:ext cx="798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175129" y="4867276"/>
            <a:ext cx="870740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867439" y="3363596"/>
            <a:ext cx="675736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789364" y="6017926"/>
            <a:ext cx="4490565" cy="78292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>
                <a:solidFill>
                  <a:srgbClr val="FFFF00"/>
                </a:solidFill>
              </a:rPr>
              <a:t>이번학기 수강신청 내역 표기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과목명 옆 </a:t>
            </a:r>
            <a:r>
              <a:rPr lang="en-US" altLang="ko-KR" sz="1100" b="1" u="sng" dirty="0"/>
              <a:t>(</a:t>
            </a:r>
            <a:r>
              <a:rPr lang="ko-KR" altLang="en-US" sz="1100" b="1" u="sng" dirty="0"/>
              <a:t>중복</a:t>
            </a:r>
            <a:r>
              <a:rPr lang="en-US" altLang="ko-KR" sz="1100" b="1" u="sng" dirty="0"/>
              <a:t>)</a:t>
            </a:r>
            <a:r>
              <a:rPr lang="ko-KR" altLang="en-US" sz="1100" b="1" dirty="0"/>
              <a:t>으로 표기되는 과목은 </a:t>
            </a:r>
            <a:r>
              <a:rPr lang="en-US" altLang="ko-KR" sz="1100" b="1" dirty="0"/>
              <a:t>C/D</a:t>
            </a:r>
            <a:r>
              <a:rPr lang="ko-KR" altLang="en-US" sz="1100" b="1" dirty="0"/>
              <a:t>등급 재수강 과목으로</a:t>
            </a:r>
            <a:r>
              <a:rPr lang="en-US" altLang="ko-KR" sz="1100" b="1" dirty="0"/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 err="1"/>
              <a:t>성적확정</a:t>
            </a:r>
            <a:r>
              <a:rPr lang="ko-KR" altLang="en-US" sz="1100" b="1" dirty="0"/>
              <a:t> 이후 재수강처리로 인한 </a:t>
            </a:r>
            <a:r>
              <a:rPr lang="ko-KR" altLang="en-US" sz="1100" b="1" dirty="0" err="1"/>
              <a:t>학점변동에</a:t>
            </a:r>
            <a:r>
              <a:rPr lang="ko-KR" altLang="en-US" sz="1100" b="1" dirty="0"/>
              <a:t> 유의해야함</a:t>
            </a:r>
            <a:endParaRPr lang="en-US" altLang="ko-KR" sz="1100" b="1" dirty="0"/>
          </a:p>
        </p:txBody>
      </p:sp>
      <p:sp>
        <p:nvSpPr>
          <p:cNvPr id="5" name="직사각형 4"/>
          <p:cNvSpPr/>
          <p:nvPr/>
        </p:nvSpPr>
        <p:spPr>
          <a:xfrm>
            <a:off x="7490129" y="4671420"/>
            <a:ext cx="4577647" cy="81280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>
                <a:solidFill>
                  <a:srgbClr val="FFFF00"/>
                </a:solidFill>
              </a:rPr>
              <a:t>성적확정</a:t>
            </a:r>
            <a:r>
              <a:rPr lang="ko-KR" altLang="en-US" sz="1400" b="1" dirty="0">
                <a:solidFill>
                  <a:srgbClr val="FFFF00"/>
                </a:solidFill>
              </a:rPr>
              <a:t> 이후 총 </a:t>
            </a:r>
            <a:r>
              <a:rPr lang="ko-KR" altLang="en-US" sz="1400" b="1" dirty="0" err="1">
                <a:solidFill>
                  <a:srgbClr val="FFFF00"/>
                </a:solidFill>
              </a:rPr>
              <a:t>취득학점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125(</a:t>
            </a:r>
            <a:r>
              <a:rPr lang="ko-KR" altLang="en-US" sz="1100" b="1" dirty="0"/>
              <a:t>이전 </a:t>
            </a:r>
            <a:r>
              <a:rPr lang="ko-KR" altLang="en-US" sz="1100" b="1" dirty="0" err="1"/>
              <a:t>취득학점</a:t>
            </a:r>
            <a:r>
              <a:rPr lang="en-US" altLang="ko-KR" sz="1100" b="1" dirty="0"/>
              <a:t>) + 18(</a:t>
            </a:r>
            <a:r>
              <a:rPr lang="ko-KR" altLang="en-US" sz="1100" b="1" dirty="0" err="1"/>
              <a:t>이번학기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취득학점</a:t>
            </a:r>
            <a:r>
              <a:rPr lang="en-US" altLang="ko-KR" sz="11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+ 3(</a:t>
            </a:r>
            <a:r>
              <a:rPr lang="ko-KR" altLang="en-US" sz="1100" b="1" dirty="0"/>
              <a:t>휴학 중 이수한 계절학기 학점</a:t>
            </a:r>
            <a:r>
              <a:rPr lang="en-US" altLang="ko-KR" sz="1100" b="1" dirty="0"/>
              <a:t>) - 3(</a:t>
            </a:r>
            <a:r>
              <a:rPr lang="ko-KR" altLang="en-US" sz="1100" b="1" dirty="0" err="1"/>
              <a:t>재수강처리</a:t>
            </a:r>
            <a:r>
              <a:rPr lang="en-US" altLang="ko-KR" sz="1100" b="1" dirty="0"/>
              <a:t>) = 143</a:t>
            </a:r>
            <a:r>
              <a:rPr lang="ko-KR" altLang="en-US" sz="1100" b="1" dirty="0"/>
              <a:t>학점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7490129" y="3600809"/>
            <a:ext cx="4577648" cy="971192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/>
              <a:t>2</a:t>
            </a:r>
            <a:r>
              <a:rPr lang="ko-KR" altLang="en-US" sz="1100" b="1" dirty="0"/>
              <a:t>전공 취득 </a:t>
            </a:r>
            <a:r>
              <a:rPr lang="en-US" altLang="ko-KR" sz="1100" b="1" dirty="0"/>
              <a:t>30 + </a:t>
            </a:r>
            <a:r>
              <a:rPr lang="ko-KR" altLang="en-US" sz="1100" b="1" dirty="0"/>
              <a:t>수강신청 </a:t>
            </a:r>
            <a:r>
              <a:rPr lang="en-US" altLang="ko-KR" sz="1100" b="1" dirty="0"/>
              <a:t>3 = 33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(</a:t>
            </a:r>
            <a:r>
              <a:rPr lang="ko-KR" altLang="en-US" sz="1100" b="1" dirty="0" err="1"/>
              <a:t>다전공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이수기준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36</a:t>
            </a:r>
            <a:r>
              <a:rPr lang="ko-KR" altLang="en-US" sz="1100" b="1" dirty="0"/>
              <a:t>학점</a:t>
            </a:r>
            <a:r>
              <a:rPr lang="en-US" altLang="ko-KR" sz="11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-&gt; </a:t>
            </a:r>
            <a:r>
              <a:rPr lang="ko-KR" altLang="en-US" sz="1100" b="1" dirty="0" err="1"/>
              <a:t>불가사유에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일반다전공</a:t>
            </a:r>
            <a:r>
              <a:rPr lang="en-US" altLang="ko-KR" sz="1100" b="1" dirty="0"/>
              <a:t>2 </a:t>
            </a:r>
            <a:r>
              <a:rPr lang="ko-KR" altLang="en-US" sz="1100" b="1" dirty="0"/>
              <a:t>학점 미달</a:t>
            </a:r>
            <a:r>
              <a:rPr lang="en-US" altLang="ko-KR" sz="1100" b="1" u="sng" dirty="0"/>
              <a:t>(3)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표기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괄호에 </a:t>
            </a:r>
            <a:r>
              <a:rPr lang="ko-KR" altLang="en-US" sz="1100" b="1" dirty="0" err="1"/>
              <a:t>미달학점</a:t>
            </a:r>
            <a:r>
              <a:rPr lang="ko-KR" altLang="en-US" sz="1100" b="1" dirty="0"/>
              <a:t> 표기</a:t>
            </a:r>
            <a:r>
              <a:rPr lang="en-US" altLang="ko-KR" sz="11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전공</a:t>
            </a:r>
            <a:r>
              <a:rPr lang="en-US" altLang="ko-KR" sz="1100" b="1" dirty="0"/>
              <a:t>/</a:t>
            </a:r>
            <a:r>
              <a:rPr lang="ko-KR" altLang="en-US" sz="1100" b="1" dirty="0" err="1"/>
              <a:t>다전공</a:t>
            </a:r>
            <a:r>
              <a:rPr lang="ko-KR" altLang="en-US" sz="1100" b="1" dirty="0"/>
              <a:t> 교과목이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교선</a:t>
            </a:r>
            <a:r>
              <a:rPr lang="en-US" altLang="ko-KR" sz="1100" b="1" dirty="0"/>
              <a:t>’</a:t>
            </a:r>
            <a:r>
              <a:rPr lang="ko-KR" altLang="en-US" sz="1100" b="1" dirty="0"/>
              <a:t>으로 되어 있는 경우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이수구분</a:t>
            </a:r>
            <a:r>
              <a:rPr lang="ko-KR" altLang="en-US" sz="1100" b="1" dirty="0"/>
              <a:t> 변경 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신청을 통해 전공</a:t>
            </a:r>
            <a:r>
              <a:rPr lang="en-US" altLang="ko-KR" sz="1100" b="1" dirty="0"/>
              <a:t>/</a:t>
            </a:r>
            <a:r>
              <a:rPr lang="ko-KR" altLang="en-US" sz="1100" b="1" dirty="0" err="1"/>
              <a:t>다전공</a:t>
            </a:r>
            <a:r>
              <a:rPr lang="ko-KR" altLang="en-US" sz="1100" b="1" dirty="0"/>
              <a:t> 과목으로 변경 가능함</a:t>
            </a:r>
            <a:endParaRPr lang="en-US" altLang="ko-KR" sz="1100" b="1" dirty="0"/>
          </a:p>
        </p:txBody>
      </p:sp>
      <p:sp>
        <p:nvSpPr>
          <p:cNvPr id="24" name="직사각형 23"/>
          <p:cNvSpPr/>
          <p:nvPr/>
        </p:nvSpPr>
        <p:spPr>
          <a:xfrm>
            <a:off x="5172075" y="1352550"/>
            <a:ext cx="635000" cy="294682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175129" y="5677511"/>
            <a:ext cx="1904202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8747135" y="1384004"/>
            <a:ext cx="1079490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3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26079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8382000" y="3844925"/>
            <a:ext cx="2289175" cy="1025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572000" y="4858522"/>
            <a:ext cx="7093480" cy="202184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b="1" dirty="0">
                <a:solidFill>
                  <a:srgbClr val="FFFF00"/>
                </a:solidFill>
              </a:rPr>
              <a:t>공통교양 이수원칙</a:t>
            </a:r>
            <a:r>
              <a:rPr lang="en-US" altLang="ko-KR" b="1" dirty="0">
                <a:solidFill>
                  <a:srgbClr val="FFFF00"/>
                </a:solidFill>
              </a:rPr>
              <a:t>     </a:t>
            </a:r>
            <a:r>
              <a:rPr lang="en-US" altLang="ko-KR" sz="1000" b="1" dirty="0">
                <a:solidFill>
                  <a:srgbClr val="FF0000"/>
                </a:solidFill>
              </a:rPr>
              <a:t>※ </a:t>
            </a:r>
            <a:r>
              <a:rPr lang="ko-KR" altLang="en-US" sz="1000" b="1" dirty="0">
                <a:solidFill>
                  <a:srgbClr val="FF0000"/>
                </a:solidFill>
              </a:rPr>
              <a:t>편입생은 해당사항 없음</a:t>
            </a:r>
            <a:endParaRPr lang="en-US" altLang="ko-KR" sz="1000" b="1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- 2014</a:t>
            </a:r>
            <a:r>
              <a:rPr lang="ko-KR" altLang="en-US" sz="1000" b="1" dirty="0"/>
              <a:t>학년도 이전 입학생</a:t>
            </a:r>
            <a:r>
              <a:rPr lang="en-US" altLang="ko-KR" sz="1000" b="1" dirty="0"/>
              <a:t> 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현대인과성서</a:t>
            </a:r>
            <a:endParaRPr lang="en-US" altLang="ko-KR" sz="1000" b="1" dirty="0"/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- 2015~2016</a:t>
            </a:r>
            <a:r>
              <a:rPr lang="ko-KR" altLang="en-US" sz="1000" b="1" dirty="0"/>
              <a:t>학년도 입학생</a:t>
            </a:r>
            <a:r>
              <a:rPr lang="en-US" altLang="ko-KR" sz="1000" b="1" dirty="0"/>
              <a:t> 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현대인과성서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자기계발과미래설계</a:t>
            </a:r>
            <a:endParaRPr lang="en-US" altLang="ko-KR" sz="1000" b="1" dirty="0"/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- 2017~2018</a:t>
            </a:r>
            <a:r>
              <a:rPr lang="ko-KR" altLang="en-US" sz="1000" b="1" dirty="0"/>
              <a:t>학년도 입학생 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현대인과성서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자기계발과미래설계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창의적사고와코딩</a:t>
            </a:r>
            <a:r>
              <a:rPr lang="en-US" altLang="ko-KR" sz="1000" b="1" dirty="0"/>
              <a:t>(SW</a:t>
            </a:r>
            <a:r>
              <a:rPr lang="ko-KR" altLang="en-US" sz="1000" b="1" dirty="0" err="1"/>
              <a:t>와컴퓨팅사고</a:t>
            </a:r>
            <a:r>
              <a:rPr lang="en-US" altLang="ko-KR" sz="10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- 2019~2022</a:t>
            </a:r>
            <a:r>
              <a:rPr lang="ko-KR" altLang="en-US" sz="1000" b="1" dirty="0"/>
              <a:t>학년도 입학생 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현대인과성서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자기계발과미래설계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기업가정신</a:t>
            </a:r>
            <a:r>
              <a:rPr lang="en-US" altLang="ko-KR" sz="1000" b="1" dirty="0"/>
              <a:t>(</a:t>
            </a:r>
            <a:r>
              <a:rPr lang="ko-KR" altLang="en-US" sz="1000" b="1" dirty="0" err="1"/>
              <a:t>창업의이해</a:t>
            </a:r>
            <a:r>
              <a:rPr lang="en-US" altLang="ko-KR" sz="1000" b="1" dirty="0"/>
              <a:t>), </a:t>
            </a:r>
            <a:r>
              <a:rPr lang="ko-KR" altLang="en-US" sz="1000" b="1" dirty="0" err="1"/>
              <a:t>창의적사고와코딩</a:t>
            </a:r>
            <a:r>
              <a:rPr lang="en-US" altLang="ko-KR" sz="1000" b="1" dirty="0"/>
              <a:t>(SW</a:t>
            </a:r>
            <a:r>
              <a:rPr lang="ko-KR" altLang="en-US" sz="1000" b="1" dirty="0" err="1"/>
              <a:t>와컴퓨팅사고</a:t>
            </a:r>
            <a:r>
              <a:rPr lang="en-US" altLang="ko-KR" sz="10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000" b="1" dirty="0"/>
              <a:t>- 2023</a:t>
            </a:r>
            <a:r>
              <a:rPr lang="ko-KR" altLang="en-US" sz="1000" b="1" dirty="0"/>
              <a:t>학년도 이후 입학생 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채플 </a:t>
            </a:r>
            <a:r>
              <a:rPr lang="en-US" altLang="ko-KR" sz="1000" b="1" dirty="0"/>
              <a:t>4</a:t>
            </a:r>
            <a:r>
              <a:rPr lang="ko-KR" altLang="en-US" sz="1000" b="1" dirty="0"/>
              <a:t>회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사고와글쓰기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창의적사고와코딩</a:t>
            </a:r>
            <a:r>
              <a:rPr lang="en-US" altLang="ko-KR" sz="1000" b="1" dirty="0"/>
              <a:t> </a:t>
            </a:r>
            <a:r>
              <a:rPr lang="ko-KR" altLang="en-US" sz="1000" b="1" dirty="0"/>
              <a:t>또는 </a:t>
            </a:r>
            <a:r>
              <a:rPr lang="ko-KR" altLang="en-US" sz="1000" b="1" dirty="0" err="1"/>
              <a:t>창의적사고와프로그래밍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독서와의사소통</a:t>
            </a:r>
            <a:r>
              <a:rPr lang="en-US" altLang="ko-KR" sz="1000" b="1" dirty="0"/>
              <a:t>, College English, </a:t>
            </a:r>
            <a:r>
              <a:rPr lang="ko-KR" altLang="en-US" sz="1000" b="1" dirty="0"/>
              <a:t>성서와인성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자기계발과미래설계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기업가정신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균형교양 </a:t>
            </a:r>
            <a:endParaRPr lang="en-US" altLang="ko-KR" sz="1000" b="1" dirty="0"/>
          </a:p>
        </p:txBody>
      </p:sp>
      <p:sp>
        <p:nvSpPr>
          <p:cNvPr id="13" name="직사각형 12"/>
          <p:cNvSpPr/>
          <p:nvPr/>
        </p:nvSpPr>
        <p:spPr>
          <a:xfrm>
            <a:off x="8759037" y="1246367"/>
            <a:ext cx="90883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818707" y="1386862"/>
            <a:ext cx="82071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759037" y="1519525"/>
            <a:ext cx="28971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572000" y="3844925"/>
            <a:ext cx="3787774" cy="688969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b="1" dirty="0" err="1">
                <a:solidFill>
                  <a:srgbClr val="FFFF00"/>
                </a:solidFill>
              </a:rPr>
              <a:t>미이수과목</a:t>
            </a:r>
            <a:r>
              <a:rPr lang="ko-KR" altLang="en-US" b="1" dirty="0">
                <a:solidFill>
                  <a:srgbClr val="FFFF00"/>
                </a:solidFill>
              </a:rPr>
              <a:t> 표기</a:t>
            </a:r>
            <a:endParaRPr lang="en-US" altLang="ko-KR" b="1" dirty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과목명 뒤 </a:t>
            </a:r>
            <a:r>
              <a:rPr lang="en-US" altLang="ko-KR" sz="1100" b="1" dirty="0"/>
              <a:t>(2), (3) </a:t>
            </a:r>
            <a:r>
              <a:rPr lang="ko-KR" altLang="en-US" sz="1100" b="1" dirty="0"/>
              <a:t>은 </a:t>
            </a:r>
            <a:r>
              <a:rPr lang="en-US" altLang="ko-KR" sz="1100" b="1" dirty="0"/>
              <a:t>2/3</a:t>
            </a:r>
            <a:r>
              <a:rPr lang="ko-KR" altLang="en-US" sz="1100" b="1" dirty="0"/>
              <a:t>전공의 필수과목임을 의미함</a:t>
            </a:r>
            <a:endParaRPr lang="en-US" altLang="ko-KR" sz="1100" b="1" dirty="0"/>
          </a:p>
        </p:txBody>
      </p:sp>
      <p:sp>
        <p:nvSpPr>
          <p:cNvPr id="17" name="직사각형 16"/>
          <p:cNvSpPr/>
          <p:nvPr/>
        </p:nvSpPr>
        <p:spPr>
          <a:xfrm>
            <a:off x="8375535" y="1076325"/>
            <a:ext cx="2295639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8359776" y="1840870"/>
            <a:ext cx="3717924" cy="688970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>
                <a:solidFill>
                  <a:srgbClr val="FFFF00"/>
                </a:solidFill>
              </a:rPr>
              <a:t>채플 </a:t>
            </a:r>
            <a:r>
              <a:rPr lang="ko-KR" altLang="en-US" sz="1400" b="1" dirty="0" err="1">
                <a:solidFill>
                  <a:srgbClr val="FFFF00"/>
                </a:solidFill>
              </a:rPr>
              <a:t>미이수</a:t>
            </a:r>
            <a:r>
              <a:rPr lang="ko-KR" altLang="en-US" sz="1400" b="1" dirty="0">
                <a:solidFill>
                  <a:srgbClr val="FFFF00"/>
                </a:solidFill>
              </a:rPr>
              <a:t> 시 </a:t>
            </a:r>
            <a:r>
              <a:rPr lang="ko-KR" altLang="en-US" sz="1400" b="1" dirty="0" err="1">
                <a:solidFill>
                  <a:srgbClr val="FFFF00"/>
                </a:solidFill>
              </a:rPr>
              <a:t>불가사유에</a:t>
            </a:r>
            <a:r>
              <a:rPr lang="ko-KR" altLang="en-US" sz="1400" b="1" dirty="0">
                <a:solidFill>
                  <a:srgbClr val="FFFF00"/>
                </a:solidFill>
              </a:rPr>
              <a:t> 표기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채플 외 교과목 </a:t>
            </a:r>
            <a:r>
              <a:rPr lang="ko-KR" altLang="en-US" sz="1100" b="1" dirty="0" err="1"/>
              <a:t>미이수</a:t>
            </a:r>
            <a:r>
              <a:rPr lang="ko-KR" altLang="en-US" sz="1100" b="1" dirty="0"/>
              <a:t> 시 아래 미이수과목에 교과목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표기됨</a:t>
            </a:r>
            <a:endParaRPr lang="en-US" altLang="ko-KR" sz="1100" b="1" dirty="0"/>
          </a:p>
        </p:txBody>
      </p:sp>
      <p:sp>
        <p:nvSpPr>
          <p:cNvPr id="20" name="직사각형 19"/>
          <p:cNvSpPr/>
          <p:nvPr/>
        </p:nvSpPr>
        <p:spPr>
          <a:xfrm>
            <a:off x="8359774" y="2594794"/>
            <a:ext cx="3717926" cy="659493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미이수과목이 이번 학기에 개설된 경우</a:t>
            </a:r>
            <a:r>
              <a:rPr lang="en-US" altLang="ko-KR" sz="1100" b="1" dirty="0"/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</a:t>
            </a:r>
            <a:r>
              <a:rPr lang="ko-KR" altLang="en-US" sz="1100" b="1" dirty="0" err="1"/>
              <a:t>수업시수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1/3</a:t>
            </a:r>
            <a:r>
              <a:rPr lang="ko-KR" altLang="en-US" sz="1100" b="1" dirty="0"/>
              <a:t>선까지 추가 수강신청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정정이 가능함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(</a:t>
            </a:r>
            <a:r>
              <a:rPr lang="ko-KR" altLang="en-US" sz="1100" b="1" dirty="0"/>
              <a:t>학과 사무실에 문의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81585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227736" y="1352550"/>
            <a:ext cx="725639" cy="177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037647" y="1517835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11860" y="1676399"/>
            <a:ext cx="3888955" cy="947929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b="1" dirty="0">
                <a:solidFill>
                  <a:srgbClr val="FFFF00"/>
                </a:solidFill>
              </a:rPr>
              <a:t>졸업 </a:t>
            </a:r>
            <a:r>
              <a:rPr lang="ko-KR" altLang="en-US" b="1" dirty="0" err="1">
                <a:solidFill>
                  <a:srgbClr val="FFFF00"/>
                </a:solidFill>
              </a:rPr>
              <a:t>평점평균</a:t>
            </a:r>
            <a:r>
              <a:rPr lang="ko-KR" altLang="en-US" b="1" dirty="0">
                <a:solidFill>
                  <a:srgbClr val="FFFF00"/>
                </a:solidFill>
              </a:rPr>
              <a:t> 기준</a:t>
            </a:r>
            <a:r>
              <a:rPr lang="en-US" altLang="ko-KR" b="1" dirty="0">
                <a:solidFill>
                  <a:srgbClr val="FFFF00"/>
                </a:solidFill>
              </a:rPr>
              <a:t>: 2.0 </a:t>
            </a:r>
            <a:r>
              <a:rPr lang="ko-KR" altLang="en-US" b="1" dirty="0">
                <a:solidFill>
                  <a:srgbClr val="FFFF00"/>
                </a:solidFill>
              </a:rPr>
              <a:t>이상</a:t>
            </a:r>
            <a:endParaRPr lang="en-US" altLang="ko-KR" b="1" dirty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기준 </a:t>
            </a:r>
            <a:r>
              <a:rPr lang="ko-KR" altLang="en-US" sz="1100" b="1" dirty="0" err="1"/>
              <a:t>미충족시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불가사유에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‘</a:t>
            </a:r>
            <a:r>
              <a:rPr lang="ko-KR" altLang="en-US" sz="1100" b="1" dirty="0" err="1"/>
              <a:t>평점평균</a:t>
            </a:r>
            <a:r>
              <a:rPr lang="ko-KR" altLang="en-US" sz="1100" b="1" dirty="0"/>
              <a:t> 미달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표기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ko-KR" altLang="en-US" sz="1100" b="1" dirty="0"/>
              <a:t>   평점평균 관련 상담은 학사관리팀 성적담당자에게 문의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55727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062163" y="1614488"/>
            <a:ext cx="533400" cy="2143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46288" y="1854116"/>
            <a:ext cx="5415216" cy="2269828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b="1" dirty="0">
                <a:solidFill>
                  <a:srgbClr val="FFFF00"/>
                </a:solidFill>
              </a:rPr>
              <a:t>한남사회봉사인증 기준</a:t>
            </a:r>
            <a:endParaRPr lang="en-US" altLang="ko-KR" b="1" dirty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 </a:t>
            </a:r>
            <a:r>
              <a:rPr lang="ko-KR" altLang="en-US" sz="1100" b="1" dirty="0"/>
              <a:t>일반 </a:t>
            </a:r>
            <a:r>
              <a:rPr lang="ko-KR" altLang="en-US" sz="1100" b="1" dirty="0" err="1"/>
              <a:t>신입학생</a:t>
            </a:r>
            <a:r>
              <a:rPr lang="en-US" altLang="ko-KR" sz="1100" b="1" dirty="0"/>
              <a:t>: 40</a:t>
            </a:r>
            <a:r>
              <a:rPr lang="ko-KR" altLang="en-US" sz="1100" b="1" dirty="0"/>
              <a:t>시간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 </a:t>
            </a:r>
            <a:r>
              <a:rPr lang="ko-KR" altLang="en-US" sz="1100" b="1" dirty="0"/>
              <a:t>일반 </a:t>
            </a:r>
            <a:r>
              <a:rPr lang="ko-KR" altLang="en-US" sz="1100" b="1" dirty="0" err="1"/>
              <a:t>편입학생</a:t>
            </a:r>
            <a:r>
              <a:rPr lang="en-US" altLang="ko-KR" sz="1100" b="1" dirty="0"/>
              <a:t>: 20</a:t>
            </a:r>
            <a:r>
              <a:rPr lang="ko-KR" altLang="en-US" sz="1100" b="1" dirty="0"/>
              <a:t>시간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 </a:t>
            </a:r>
            <a:r>
              <a:rPr lang="ko-KR" altLang="en-US" sz="1100" b="1" dirty="0"/>
              <a:t>외국인 </a:t>
            </a:r>
            <a:r>
              <a:rPr lang="ko-KR" altLang="en-US" sz="1100" b="1" dirty="0" err="1"/>
              <a:t>신입학생</a:t>
            </a:r>
            <a:r>
              <a:rPr lang="en-US" altLang="ko-KR" sz="1100" b="1" dirty="0"/>
              <a:t>: 4</a:t>
            </a:r>
            <a:r>
              <a:rPr lang="ko-KR" altLang="en-US" sz="1100" b="1" dirty="0"/>
              <a:t>회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- </a:t>
            </a:r>
            <a:r>
              <a:rPr lang="ko-KR" altLang="en-US" sz="1100" b="1" dirty="0"/>
              <a:t>외국인 편입학생</a:t>
            </a:r>
            <a:r>
              <a:rPr lang="en-US" altLang="ko-KR" sz="1100" b="1" dirty="0"/>
              <a:t>: 2</a:t>
            </a:r>
            <a:r>
              <a:rPr lang="ko-KR" altLang="en-US" sz="1100" b="1" dirty="0"/>
              <a:t>회 이상</a:t>
            </a:r>
            <a:endParaRPr lang="en-US" altLang="ko-KR" sz="1100" b="1" dirty="0"/>
          </a:p>
          <a:p>
            <a:pPr marL="171450" indent="-171450">
              <a:lnSpc>
                <a:spcPct val="130000"/>
              </a:lnSpc>
              <a:buFontTx/>
              <a:buChar char="-"/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봉사활동 시행 후 학생이 직접 </a:t>
            </a:r>
            <a:r>
              <a:rPr lang="ko-KR" altLang="en-US" sz="1100" b="1" dirty="0" err="1"/>
              <a:t>하이포탈에</a:t>
            </a:r>
            <a:r>
              <a:rPr lang="ko-KR" altLang="en-US" sz="1100" b="1" dirty="0"/>
              <a:t> 관련자료 업로드 필요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ko-KR" altLang="en-US" sz="1100" b="1" dirty="0"/>
              <a:t>접근경로</a:t>
            </a:r>
            <a:r>
              <a:rPr lang="en-US" altLang="ko-KR" sz="1100" b="1" dirty="0"/>
              <a:t>: </a:t>
            </a:r>
            <a:r>
              <a:rPr lang="ko-KR" altLang="en-US" sz="1100" b="1" dirty="0" err="1"/>
              <a:t>마이포털</a:t>
            </a:r>
            <a:r>
              <a:rPr lang="en-US" altLang="ko-KR" sz="1100" b="1" dirty="0"/>
              <a:t> </a:t>
            </a:r>
            <a:r>
              <a:rPr lang="ko-KR" altLang="en-US" dirty="0"/>
              <a:t>→ </a:t>
            </a:r>
            <a:r>
              <a:rPr lang="ko-KR" altLang="en-US" sz="1100" b="1" dirty="0"/>
              <a:t>통합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학사</a:t>
            </a:r>
            <a:r>
              <a:rPr lang="ko-KR" altLang="en-US" dirty="0"/>
              <a:t> → </a:t>
            </a:r>
            <a:r>
              <a:rPr lang="ko-KR" altLang="en-US" sz="1100" b="1" dirty="0"/>
              <a:t>인트라넷</a:t>
            </a:r>
            <a:r>
              <a:rPr lang="en-US" altLang="ko-KR" sz="1100" b="1" dirty="0"/>
              <a:t> </a:t>
            </a:r>
            <a:r>
              <a:rPr lang="ko-KR" altLang="en-US" dirty="0"/>
              <a:t>→ </a:t>
            </a:r>
            <a:r>
              <a:rPr lang="ko-KR" altLang="en-US" sz="1100" b="1" dirty="0" err="1"/>
              <a:t>학부생서비스</a:t>
            </a:r>
            <a:r>
              <a:rPr lang="en-US" altLang="ko-KR" sz="1100" b="1" dirty="0"/>
              <a:t> </a:t>
            </a:r>
            <a:r>
              <a:rPr lang="ko-KR" altLang="en-US" dirty="0"/>
              <a:t>→ </a:t>
            </a:r>
            <a:r>
              <a:rPr lang="ko-KR" altLang="en-US" sz="1100" b="1" dirty="0"/>
              <a:t>봉사</a:t>
            </a:r>
            <a:r>
              <a:rPr lang="en-US" altLang="ko-KR" sz="1100" b="1" dirty="0"/>
              <a:t> </a:t>
            </a:r>
            <a:r>
              <a:rPr lang="ko-KR" altLang="en-US" dirty="0"/>
              <a:t>→ </a:t>
            </a:r>
            <a:r>
              <a:rPr lang="ko-KR" altLang="en-US" sz="1100" b="1" dirty="0"/>
              <a:t>봉사내역조회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승인신청</a:t>
            </a:r>
            <a:endParaRPr lang="en-US" altLang="ko-KR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9656778" y="1246373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846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/>
              <a:t> </a:t>
            </a:r>
            <a:r>
              <a:rPr lang="en-US" altLang="ko-KR" sz="1600" b="1" dirty="0"/>
              <a:t>1. </a:t>
            </a:r>
            <a:r>
              <a:rPr lang="ko-KR" altLang="en-US" sz="1600" b="1" dirty="0"/>
              <a:t>학점 확인</a:t>
            </a:r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2. </a:t>
            </a:r>
            <a:r>
              <a:rPr lang="ko-KR" altLang="en-US" sz="1600" b="1" dirty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>
                <a:solidFill>
                  <a:schemeClr val="bg1"/>
                </a:solidFill>
              </a:rPr>
              <a:t> 확인</a:t>
            </a: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</a:rPr>
              <a:t>5. </a:t>
            </a:r>
            <a:r>
              <a:rPr lang="ko-KR" altLang="en-US" sz="1600" b="1" dirty="0">
                <a:solidFill>
                  <a:schemeClr val="bg1"/>
                </a:solidFill>
              </a:rPr>
              <a:t>기타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524000" y="1625600"/>
            <a:ext cx="488950" cy="203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509190" y="1857373"/>
            <a:ext cx="5336881" cy="221012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b="1" dirty="0">
                <a:solidFill>
                  <a:srgbClr val="FFFF00"/>
                </a:solidFill>
              </a:rPr>
              <a:t>학과별 졸업인증</a:t>
            </a:r>
            <a:r>
              <a:rPr lang="en-US" altLang="ko-KR" b="1" dirty="0">
                <a:solidFill>
                  <a:srgbClr val="FFFF00"/>
                </a:solidFill>
              </a:rPr>
              <a:t>(</a:t>
            </a:r>
            <a:r>
              <a:rPr lang="ko-KR" altLang="en-US" b="1" dirty="0">
                <a:solidFill>
                  <a:srgbClr val="FFFF00"/>
                </a:solidFill>
              </a:rPr>
              <a:t>논문 포함</a:t>
            </a:r>
            <a:r>
              <a:rPr lang="en-US" altLang="ko-KR" b="1" dirty="0">
                <a:solidFill>
                  <a:srgbClr val="FFFF00"/>
                </a:solidFill>
              </a:rPr>
              <a:t>) </a:t>
            </a:r>
            <a:r>
              <a:rPr lang="ko-KR" altLang="en-US" b="1" dirty="0" err="1">
                <a:solidFill>
                  <a:srgbClr val="FFFF00"/>
                </a:solidFill>
              </a:rPr>
              <a:t>합격결과</a:t>
            </a:r>
            <a:r>
              <a:rPr lang="ko-KR" altLang="en-US" b="1" dirty="0">
                <a:solidFill>
                  <a:srgbClr val="FFFF00"/>
                </a:solidFill>
              </a:rPr>
              <a:t> 표기</a:t>
            </a:r>
            <a:endParaRPr lang="en-US" altLang="ko-KR" b="1" dirty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졸업인증 </a:t>
            </a:r>
            <a:r>
              <a:rPr lang="ko-KR" altLang="en-US" sz="1100" b="1" dirty="0" err="1"/>
              <a:t>합격결과</a:t>
            </a:r>
            <a:r>
              <a:rPr lang="en-US" altLang="ko-KR" sz="1100" b="1" dirty="0"/>
              <a:t>(P)</a:t>
            </a:r>
            <a:r>
              <a:rPr lang="ko-KR" altLang="en-US" sz="1100" b="1" dirty="0"/>
              <a:t>는 학과에서 학기말에 입력하기 때문에 </a:t>
            </a:r>
            <a:r>
              <a:rPr lang="ko-KR" altLang="en-US" sz="1100" b="1" dirty="0" err="1"/>
              <a:t>이번학기에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제출한 내역이라 할지라도 </a:t>
            </a:r>
            <a:r>
              <a:rPr lang="ko-KR" altLang="en-US" sz="1100" b="1" u="sng" dirty="0"/>
              <a:t>예비사정에선 확인되지 않음</a:t>
            </a:r>
            <a:endParaRPr lang="en-US" altLang="ko-KR" sz="1100" b="1" u="sng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ko-KR" altLang="en-US" dirty="0"/>
              <a:t>→</a:t>
            </a:r>
            <a:r>
              <a:rPr lang="en-US" altLang="ko-KR" sz="1100" b="1" dirty="0"/>
              <a:t> (</a:t>
            </a:r>
            <a:r>
              <a:rPr lang="ko-KR" altLang="en-US" sz="1100" b="1" dirty="0"/>
              <a:t>여름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겨울</a:t>
            </a:r>
            <a:r>
              <a:rPr lang="en-US" altLang="ko-KR" sz="1100" b="1" dirty="0"/>
              <a:t>)</a:t>
            </a:r>
            <a:r>
              <a:rPr lang="ko-KR" altLang="en-US" sz="1100" b="1" dirty="0"/>
              <a:t>계절학기 성적확정 이후 진행되는 본사정에서 확인함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 err="1"/>
              <a:t>다전공을</a:t>
            </a:r>
            <a:r>
              <a:rPr lang="ko-KR" altLang="en-US" sz="1100" b="1" dirty="0"/>
              <a:t> 하는 학생은 </a:t>
            </a:r>
            <a:r>
              <a:rPr lang="en-US" altLang="ko-KR" sz="1100" b="1" dirty="0"/>
              <a:t>1/2</a:t>
            </a:r>
            <a:r>
              <a:rPr lang="ko-KR" altLang="en-US" sz="1100" b="1" dirty="0"/>
              <a:t>전공 </a:t>
            </a:r>
            <a:r>
              <a:rPr lang="ko-KR" altLang="en-US" sz="1100" b="1" dirty="0" err="1"/>
              <a:t>졸업인증을</a:t>
            </a:r>
            <a:r>
              <a:rPr lang="ko-KR" altLang="en-US" sz="1100" b="1" dirty="0"/>
              <a:t> 모두 충족해야 함 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ko-KR" altLang="en-US" dirty="0"/>
              <a:t>→</a:t>
            </a:r>
            <a:r>
              <a:rPr lang="en-US" altLang="ko-KR" sz="1100" b="1" dirty="0"/>
              <a:t> P/P</a:t>
            </a:r>
            <a:r>
              <a:rPr lang="ko-KR" altLang="en-US" sz="1100" b="1" dirty="0"/>
              <a:t>로 표기 </a:t>
            </a:r>
            <a:r>
              <a:rPr lang="en-US" altLang="ko-KR" sz="1100" b="1" dirty="0"/>
              <a:t>(</a:t>
            </a:r>
            <a:r>
              <a:rPr lang="ko-KR" altLang="en-US" sz="1100" b="1" dirty="0" err="1"/>
              <a:t>주전공자는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‘/’</a:t>
            </a:r>
            <a:r>
              <a:rPr lang="ko-KR" altLang="en-US" sz="1100" b="1" dirty="0"/>
              <a:t>가 표기되지 않고 </a:t>
            </a:r>
            <a:r>
              <a:rPr lang="en-US" altLang="ko-KR" sz="1100" b="1" dirty="0"/>
              <a:t>P</a:t>
            </a:r>
            <a:r>
              <a:rPr lang="ko-KR" altLang="en-US" sz="1100" b="1" dirty="0"/>
              <a:t>로만 표기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6846072" y="4198290"/>
            <a:ext cx="5196095" cy="250856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졸업예비사정은 시스템 내 일괄사정처리를 통해 확인되는 사항으로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이후에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변경되는 사항이 실시간으로 반영되지 않음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담당자의 시스템 처리 필요</a:t>
            </a:r>
            <a:r>
              <a:rPr lang="en-US" altLang="ko-KR" sz="1100" b="1" dirty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- </a:t>
            </a:r>
            <a:r>
              <a:rPr lang="ko-KR" altLang="en-US" sz="1100" b="1" dirty="0" err="1"/>
              <a:t>봉사시수</a:t>
            </a:r>
            <a:r>
              <a:rPr lang="ko-KR" altLang="en-US" sz="1100" b="1" dirty="0"/>
              <a:t> 등록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이수구분</a:t>
            </a:r>
            <a:r>
              <a:rPr lang="ko-KR" altLang="en-US" sz="1100" b="1" dirty="0"/>
              <a:t> 변경 등의 사항이 바로 반영되지 않을 수 있음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졸업 예비판정이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졸업</a:t>
            </a:r>
            <a:r>
              <a:rPr lang="en-US" altLang="ko-KR" sz="1100" b="1" dirty="0"/>
              <a:t>’</a:t>
            </a:r>
            <a:r>
              <a:rPr lang="ko-KR" altLang="en-US" sz="1100" b="1" dirty="0"/>
              <a:t>으로 확인되어도 졸업 </a:t>
            </a:r>
            <a:r>
              <a:rPr lang="ko-KR" altLang="en-US" sz="1100" b="1" dirty="0" err="1"/>
              <a:t>본사정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계절학기 성적확정 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</a:t>
            </a:r>
            <a:r>
              <a:rPr lang="ko-KR" altLang="en-US" sz="1100" b="1" dirty="0"/>
              <a:t>이후 진행</a:t>
            </a:r>
            <a:r>
              <a:rPr lang="en-US" altLang="ko-KR" sz="1100" b="1" dirty="0"/>
              <a:t>) </a:t>
            </a:r>
            <a:r>
              <a:rPr lang="ko-KR" altLang="en-US" sz="1100" b="1" dirty="0"/>
              <a:t>이후 </a:t>
            </a:r>
            <a:r>
              <a:rPr lang="ko-KR" altLang="en-US" sz="1100" b="1" dirty="0" err="1"/>
              <a:t>판정결과가</a:t>
            </a:r>
            <a:r>
              <a:rPr lang="ko-KR" altLang="en-US" sz="1100" b="1" dirty="0"/>
              <a:t> 변경될 수 있음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ko-KR" altLang="en-US" sz="1100" b="1" dirty="0"/>
              <a:t>  예</a:t>
            </a:r>
            <a:r>
              <a:rPr lang="en-US" altLang="ko-KR" sz="1100" b="1" dirty="0"/>
              <a:t>) 20-2</a:t>
            </a:r>
            <a:r>
              <a:rPr lang="ko-KR" altLang="en-US" sz="1100" b="1" dirty="0"/>
              <a:t>학기 </a:t>
            </a:r>
            <a:r>
              <a:rPr lang="en-US" altLang="ko-KR" sz="1100" b="1" dirty="0"/>
              <a:t>A</a:t>
            </a:r>
            <a:r>
              <a:rPr lang="ko-KR" altLang="en-US" sz="1100" b="1" dirty="0"/>
              <a:t>교과목의 성적이 </a:t>
            </a:r>
            <a:r>
              <a:rPr lang="en-US" altLang="ko-KR" sz="1100" b="1" dirty="0"/>
              <a:t>F</a:t>
            </a:r>
            <a:r>
              <a:rPr lang="ko-KR" altLang="en-US" sz="1100" b="1" dirty="0"/>
              <a:t>로 확정되어 </a:t>
            </a:r>
            <a:r>
              <a:rPr lang="ko-KR" altLang="en-US" sz="1100" b="1" dirty="0" err="1"/>
              <a:t>취득학점에</a:t>
            </a:r>
            <a:r>
              <a:rPr lang="ko-KR" altLang="en-US" sz="1100" b="1" dirty="0"/>
              <a:t> 변동이 있는 경우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</a:t>
            </a:r>
            <a:r>
              <a:rPr lang="ko-KR" altLang="en-US" sz="1100" b="1" dirty="0"/>
              <a:t>예</a:t>
            </a:r>
            <a:r>
              <a:rPr lang="en-US" altLang="ko-KR" sz="1100" b="1" dirty="0"/>
              <a:t>) </a:t>
            </a:r>
            <a:r>
              <a:rPr lang="ko-KR" altLang="en-US" sz="1100" b="1" dirty="0"/>
              <a:t>졸업인증 서류가 제출되지 않아 논문 불합격으로 표기되는 경우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※ </a:t>
            </a:r>
            <a:r>
              <a:rPr lang="ko-KR" altLang="en-US" sz="1100" b="1" dirty="0"/>
              <a:t>졸업과 관련된 문의사항은 각 학과 사무실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학사관리팀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졸업담당</a:t>
            </a:r>
            <a:r>
              <a:rPr lang="en-US" altLang="ko-KR" sz="1100" b="1" dirty="0"/>
              <a:t>(042-629-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   7920)</a:t>
            </a:r>
            <a:r>
              <a:rPr lang="ko-KR" altLang="en-US" sz="1100" b="1" dirty="0"/>
              <a:t>으로 문의</a:t>
            </a:r>
          </a:p>
        </p:txBody>
      </p:sp>
    </p:spTree>
    <p:extLst>
      <p:ext uri="{BB962C8B-B14F-4D97-AF65-F5344CB8AC3E}">
        <p14:creationId xmlns:p14="http://schemas.microsoft.com/office/powerpoint/2010/main" val="995015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669</Words>
  <Application>Microsoft Office PowerPoint</Application>
  <PresentationFormat>와이드스크린</PresentationFormat>
  <Paragraphs>84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Jeong Jiyeon</dc:creator>
  <cp:lastModifiedBy>user</cp:lastModifiedBy>
  <cp:revision>43</cp:revision>
  <dcterms:created xsi:type="dcterms:W3CDTF">2020-03-20T09:34:12Z</dcterms:created>
  <dcterms:modified xsi:type="dcterms:W3CDTF">2024-03-18T12:53:55Z</dcterms:modified>
</cp:coreProperties>
</file>